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71" r:id="rId4"/>
    <p:sldId id="272" r:id="rId5"/>
    <p:sldId id="274" r:id="rId6"/>
    <p:sldId id="285" r:id="rId7"/>
    <p:sldId id="279" r:id="rId8"/>
    <p:sldId id="294" r:id="rId9"/>
    <p:sldId id="295" r:id="rId10"/>
    <p:sldId id="293" r:id="rId11"/>
    <p:sldId id="276" r:id="rId12"/>
    <p:sldId id="283" r:id="rId13"/>
    <p:sldId id="292" r:id="rId14"/>
    <p:sldId id="296" r:id="rId15"/>
    <p:sldId id="282" r:id="rId16"/>
    <p:sldId id="277" r:id="rId17"/>
    <p:sldId id="281" r:id="rId18"/>
    <p:sldId id="284" r:id="rId19"/>
    <p:sldId id="289" r:id="rId20"/>
    <p:sldId id="305" r:id="rId21"/>
    <p:sldId id="288" r:id="rId22"/>
    <p:sldId id="303" r:id="rId23"/>
    <p:sldId id="297" r:id="rId24"/>
    <p:sldId id="280" r:id="rId25"/>
    <p:sldId id="286" r:id="rId26"/>
    <p:sldId id="287" r:id="rId27"/>
    <p:sldId id="298" r:id="rId28"/>
    <p:sldId id="300" r:id="rId29"/>
    <p:sldId id="301" r:id="rId30"/>
    <p:sldId id="299" r:id="rId31"/>
    <p:sldId id="304" r:id="rId32"/>
    <p:sldId id="306" r:id="rId33"/>
    <p:sldId id="307" r:id="rId34"/>
    <p:sldId id="308" r:id="rId35"/>
    <p:sldId id="273" r:id="rId36"/>
    <p:sldId id="290" r:id="rId37"/>
    <p:sldId id="302" r:id="rId38"/>
    <p:sldId id="258" r:id="rId39"/>
    <p:sldId id="259" r:id="rId40"/>
    <p:sldId id="260" r:id="rId41"/>
    <p:sldId id="261" r:id="rId42"/>
    <p:sldId id="262" r:id="rId43"/>
    <p:sldId id="263" r:id="rId44"/>
    <p:sldId id="264" r:id="rId45"/>
    <p:sldId id="265" r:id="rId46"/>
    <p:sldId id="266" r:id="rId47"/>
    <p:sldId id="267" r:id="rId48"/>
    <p:sldId id="269" r:id="rId49"/>
    <p:sldId id="309" r:id="rId50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F0446-ADEB-450C-8237-C57BE4ED425C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16F2F-7F1C-4EBD-8C72-5FF7B0BFD9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13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16F2F-7F1C-4EBD-8C72-5FF7B0BFD92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84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E8891F1-D4D1-4292-AE47-FE33FCFAD65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493740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1097280" y="3947040"/>
            <a:ext cx="493740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34DA06C-5C39-4487-AB07-D9CCB1FDDF5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3627360" y="184572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1097280" y="394704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3627360" y="394704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2DEFB5E-38AA-4847-9B39-E9BD16684B2B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158976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/>
          </p:nvPr>
        </p:nvSpPr>
        <p:spPr>
          <a:xfrm>
            <a:off x="2766960" y="1845720"/>
            <a:ext cx="158976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/>
          </p:nvPr>
        </p:nvSpPr>
        <p:spPr>
          <a:xfrm>
            <a:off x="4436640" y="1845720"/>
            <a:ext cx="158976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/>
          </p:nvPr>
        </p:nvSpPr>
        <p:spPr>
          <a:xfrm>
            <a:off x="1097280" y="3947040"/>
            <a:ext cx="158976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/>
          </p:nvPr>
        </p:nvSpPr>
        <p:spPr>
          <a:xfrm>
            <a:off x="2766960" y="3947040"/>
            <a:ext cx="158976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/>
          </p:nvPr>
        </p:nvSpPr>
        <p:spPr>
          <a:xfrm>
            <a:off x="4436640" y="3947040"/>
            <a:ext cx="158976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411C4A5-A8C8-446A-B4EC-42C352309AFC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1097280" y="1845720"/>
            <a:ext cx="4937400" cy="402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E0278A9-4471-4156-9044-1DC52FA10D2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4937400" cy="402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CE9547B-E05F-47F1-87ED-FE217B5BB52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2409120" cy="402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3627360" y="1845720"/>
            <a:ext cx="2409120" cy="402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7672848-CFD8-44C8-9957-EEBFC2448ED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D1E0221-8AE3-4E6B-B351-4F281EAE40C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1097280" y="286560"/>
            <a:ext cx="10058040" cy="672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15F2AFC-9E99-44E5-961C-66E3AAE611B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3627360" y="1845720"/>
            <a:ext cx="2409120" cy="402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1097280" y="394704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6F5561F-C9BC-431F-B10F-7E5C5C31692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2409120" cy="402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3627360" y="184572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3627360" y="394704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D4C2DED-57AC-472F-8E7C-408D2C4DF1B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3627360" y="1845720"/>
            <a:ext cx="240912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1097280" y="3947040"/>
            <a:ext cx="4937400" cy="191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8867425-D004-4C37-86D4-BE66B449EC5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Rectangle 8" hidden="1"/>
          <p:cNvSpPr/>
          <p:nvPr/>
        </p:nvSpPr>
        <p:spPr>
          <a:xfrm>
            <a:off x="0" y="6334200"/>
            <a:ext cx="12191760" cy="66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21600" rIns="90000" bIns="216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" name="Straight Connector 9"/>
          <p:cNvCxnSpPr/>
          <p:nvPr/>
        </p:nvCxnSpPr>
        <p:spPr>
          <a:xfrm>
            <a:off x="1193400" y="1737720"/>
            <a:ext cx="996732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3" name="Rectangl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19080" rIns="90000" bIns="1908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8000" b="0" strike="noStrike" spc="-52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Образец заголовка</a:t>
            </a:r>
            <a:endParaRPr lang="ru-RU" sz="8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900" b="0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900" b="0" strike="noStrike" spc="-1">
                <a:solidFill>
                  <a:srgbClr val="FFFFFF"/>
                </a:solidFill>
                <a:latin typeface="Calibri"/>
              </a:rPr>
              <a:t>&lt;дата/время&gt;</a:t>
            </a:r>
            <a:endParaRPr lang="ru-RU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ftr" idx="2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8" name="PlaceHolder 4"/>
          <p:cNvSpPr>
            <a:spLocks noGrp="1"/>
          </p:cNvSpPr>
          <p:nvPr>
            <p:ph type="sldNum" idx="3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050" b="0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D7B7882-B9DC-4868-8D40-2CFDCD716390}" type="slidenum">
              <a:rPr lang="ru-RU" sz="1050" b="0" strike="noStrike" spc="-1">
                <a:solidFill>
                  <a:srgbClr val="FFFFFF"/>
                </a:solidFill>
                <a:latin typeface="Calibri"/>
              </a:rPr>
              <a:t>‹#›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440" y="4343400"/>
            <a:ext cx="9875880" cy="360"/>
          </a:xfrm>
          <a:prstGeom prst="straightConnector1">
            <a:avLst/>
          </a:prstGeom>
          <a:ln w="6350">
            <a:solidFill>
              <a:srgbClr val="000000">
                <a:lumMod val="50000"/>
                <a:lumOff val="50000"/>
              </a:srgbClr>
            </a:solidFill>
            <a:round/>
          </a:ln>
        </p:spPr>
      </p:cxnSp>
      <p:sp>
        <p:nvSpPr>
          <p:cNvPr id="10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3"/>
          <p:cNvSpPr/>
          <p:nvPr/>
        </p:nvSpPr>
        <p:spPr>
          <a:xfrm>
            <a:off x="1893960" y="405000"/>
            <a:ext cx="78372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 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" name="Рисунок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12488400" cy="7008840"/>
          </a:xfrm>
          <a:prstGeom prst="rect">
            <a:avLst/>
          </a:prstGeom>
          <a:ln w="0">
            <a:noFill/>
          </a:ln>
        </p:spPr>
      </p:pic>
      <p:sp>
        <p:nvSpPr>
          <p:cNvPr id="49" name="Прямоугольник 6"/>
          <p:cNvSpPr/>
          <p:nvPr/>
        </p:nvSpPr>
        <p:spPr>
          <a:xfrm>
            <a:off x="580680" y="2046600"/>
            <a:ext cx="11422440" cy="32917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endParaRPr lang="ru-RU" sz="3600" b="0" strike="noStrike" spc="-1" dirty="0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600" b="1" strike="noStrike" spc="-1" dirty="0">
                <a:solidFill>
                  <a:schemeClr val="dk1"/>
                </a:solidFill>
                <a:latin typeface="Times New Roman"/>
              </a:rPr>
              <a:t>Культурно- образовательное пространство </a:t>
            </a:r>
            <a:endParaRPr lang="ru-RU" sz="3600" b="0" strike="noStrike" spc="-1" dirty="0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600" b="1" strike="noStrike" spc="-1" dirty="0">
                <a:solidFill>
                  <a:schemeClr val="dk1"/>
                </a:solidFill>
                <a:latin typeface="Times New Roman"/>
              </a:rPr>
              <a:t>г. Тобольска.        История и современность.</a:t>
            </a:r>
            <a:endParaRPr lang="ru-RU" sz="3600" b="0" strike="noStrike" spc="-1" dirty="0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600" b="1" strike="noStrike" spc="-1" dirty="0">
                <a:solidFill>
                  <a:schemeClr val="dk1"/>
                </a:solidFill>
                <a:latin typeface="Times New Roman"/>
              </a:rPr>
              <a:t> </a:t>
            </a:r>
            <a:endParaRPr lang="ru-RU" sz="3600" b="0" strike="noStrike" spc="-1" dirty="0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sz="3600" dirty="0"/>
              <a:t/>
            </a:r>
            <a:br>
              <a:rPr sz="3600" dirty="0"/>
            </a:b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Прямоугольник 7"/>
          <p:cNvSpPr/>
          <p:nvPr/>
        </p:nvSpPr>
        <p:spPr>
          <a:xfrm>
            <a:off x="6753600" y="4598280"/>
            <a:ext cx="5249520" cy="152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 defTabSz="914400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</a:rPr>
              <a:t> Преподаватель специальных дисциплин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</a:rPr>
              <a:t>Моисеенко Татьяна Юрьевна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2000" b="0" strike="noStrike" spc="-1">
                <a:solidFill>
                  <a:schemeClr val="dk1"/>
                </a:solidFill>
                <a:latin typeface="Times New Roman"/>
              </a:rPr>
              <a:t>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2000" b="0" strike="noStrike" spc="-1">
                <a:solidFill>
                  <a:schemeClr val="dk1"/>
                </a:solidFill>
                <a:latin typeface="Times New Roman"/>
              </a:rPr>
              <a:t>                                                                      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TextBox 8"/>
          <p:cNvSpPr/>
          <p:nvPr/>
        </p:nvSpPr>
        <p:spPr>
          <a:xfrm>
            <a:off x="5378400" y="6502320"/>
            <a:ext cx="17751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</a:rPr>
              <a:t>Тобольск, 2025г.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TextBox 12"/>
          <p:cNvSpPr/>
          <p:nvPr/>
        </p:nvSpPr>
        <p:spPr>
          <a:xfrm>
            <a:off x="3541320" y="188640"/>
            <a:ext cx="8937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ГАПОУ ТО «ТОБОЛЬСКИЙ МНОГОПРОФИЛЬНЫЙ ТЕХНИКУМ»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560"/>
            <a:ext cx="10698120" cy="974204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 косторезного искусства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f.otzyv.ru/f/06/11/8320/24/10102423261240310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701" y="1260763"/>
            <a:ext cx="5874330" cy="440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f.otzyv.ru/f/06/11/8320/24/101024232607101235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2" y="1260764"/>
            <a:ext cx="5874329" cy="440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14255" y="5805055"/>
            <a:ext cx="468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тобольских мастеров- косторезов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1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6" t="12069" r="22091" b="6280"/>
          <a:stretch/>
        </p:blipFill>
        <p:spPr>
          <a:xfrm>
            <a:off x="559619" y="1279005"/>
            <a:ext cx="2294415" cy="41857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34836" y="346365"/>
            <a:ext cx="9825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косторезного искусства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15345" y="2854036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1673" y="5541820"/>
            <a:ext cx="2867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Богоматерь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младенцем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Пляпос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516" y="1545297"/>
            <a:ext cx="2311804" cy="38745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34401" y="5541819"/>
            <a:ext cx="3283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 для разрезания бумаги И.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Овешков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1" t="17054" r="12648" b="16745"/>
          <a:stretch/>
        </p:blipFill>
        <p:spPr>
          <a:xfrm>
            <a:off x="3574471" y="2048617"/>
            <a:ext cx="4854806" cy="28678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59382" y="5541819"/>
            <a:ext cx="4225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пластинке  Н. Пальянов</a:t>
            </a:r>
          </a:p>
        </p:txBody>
      </p:sp>
    </p:spTree>
    <p:extLst>
      <p:ext uri="{BB962C8B-B14F-4D97-AF65-F5344CB8AC3E}">
        <p14:creationId xmlns:p14="http://schemas.microsoft.com/office/powerpoint/2010/main" val="24981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526474" y="5479268"/>
            <a:ext cx="4602580" cy="36846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И.И.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Овешков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за работой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4655126" y="2770910"/>
            <a:ext cx="36180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И.И.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Овешков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Ножи для разрезания бумаги 1880-е гг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s://s.science-start.ru/pic/2024/3-2/2391/image00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373" y="1046885"/>
            <a:ext cx="254317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.science-start.ru/pic/2024/3-2/2391/image00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545" y="3628159"/>
            <a:ext cx="3476625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38382" y="5479268"/>
            <a:ext cx="4774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Мастерские 2-й половины XIX 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Шкатулка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дровами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88784"/>
            <a:ext cx="12815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косторезного искусства:  мастерская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Овешковых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74" y="1399815"/>
            <a:ext cx="3911907" cy="403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881" y="1290997"/>
            <a:ext cx="2311804" cy="38745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13274" y="5479267"/>
            <a:ext cx="262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 для разрезания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Овешков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936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564" y="286560"/>
            <a:ext cx="8548254" cy="766385"/>
          </a:xfrm>
        </p:spPr>
        <p:txBody>
          <a:bodyPr/>
          <a:lstStyle/>
          <a:p>
            <a:r>
              <a:rPr lang="ru-RU" dirty="0" smtClean="0"/>
              <a:t>             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138441" y="7972157"/>
            <a:ext cx="2203754" cy="15288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f.otzyv.ru/f/06/11/8320/24/101024232819586615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960" y="972714"/>
            <a:ext cx="4316753" cy="330469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.otzyv.ru/f/06/11/8320/24/191124205155984781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104" y="3078605"/>
            <a:ext cx="3896896" cy="292267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1" t="17054" r="12648" b="16745"/>
          <a:stretch/>
        </p:blipFill>
        <p:spPr>
          <a:xfrm>
            <a:off x="74809" y="3078605"/>
            <a:ext cx="4854806" cy="28678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1782" y="5946496"/>
            <a:ext cx="435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 на пластинке  Н. Пальянов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4502727"/>
            <a:ext cx="3265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  Пальянов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61308" y="0"/>
            <a:ext cx="9213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косторезного искусства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65712" y="6001278"/>
            <a:ext cx="3726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Паучок на листочке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Н.Пальянов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362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837" y="286560"/>
            <a:ext cx="10432472" cy="503149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 Ю.И. Мельгуновой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6327663" y="8589817"/>
            <a:ext cx="5365572" cy="28190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xn----8sbbbaytbth1ah7bj.xn--p1ai/wp-content/uploads/2022/03/%D0%A2%D0%BE%D0%B1%D0%98%D1%81%D1%824-300x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872" y="1926293"/>
            <a:ext cx="7476339" cy="149527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xn----8sbbbaytbth1ah7bj.xn--p1ai/wp-content/uploads/2022/03/%D0%A2%D0%BE%D0%B1%D0%9A%D0%BE%D1%81%D1%82%D1%8C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27" y="3766825"/>
            <a:ext cx="3160985" cy="237073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44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6982" y="286560"/>
            <a:ext cx="12288982" cy="794095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косторезного искусства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П.Г.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Терентьев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5406043" y="7632627"/>
            <a:ext cx="4937400" cy="402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898" y="1292214"/>
            <a:ext cx="3621527" cy="25961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52" name="Picture 4" descr="https://s.science-start.ru/pic/2024/3-2/2391/image00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183" y="3807494"/>
            <a:ext cx="3577780" cy="277309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.science-start.ru/pic/2024/3-2/2391/image00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963" y="2000372"/>
            <a:ext cx="3057525" cy="234315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41963" y="4419408"/>
            <a:ext cx="3950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«…..Орудием для резьбы ему служит </a:t>
            </a:r>
            <a:endParaRPr lang="ru-RU" i="1" dirty="0" smtClean="0"/>
          </a:p>
          <a:p>
            <a:r>
              <a:rPr lang="ru-RU" i="1" dirty="0" smtClean="0"/>
              <a:t>преимущественно </a:t>
            </a:r>
            <a:r>
              <a:rPr lang="ru-RU" i="1" dirty="0"/>
              <a:t>перочинный ножик</a:t>
            </a:r>
            <a:r>
              <a:rPr lang="ru-RU" i="1" dirty="0" smtClean="0"/>
              <a:t>.</a:t>
            </a:r>
          </a:p>
          <a:p>
            <a:r>
              <a:rPr lang="ru-RU" i="1" dirty="0" smtClean="0"/>
              <a:t> </a:t>
            </a:r>
            <a:r>
              <a:rPr lang="ru-RU" i="1" dirty="0"/>
              <a:t>По мнению профессора Академии</a:t>
            </a:r>
            <a:r>
              <a:rPr lang="ru-RU" i="1" dirty="0" smtClean="0"/>
              <a:t>,</a:t>
            </a:r>
          </a:p>
          <a:p>
            <a:r>
              <a:rPr lang="ru-RU" i="1" dirty="0" smtClean="0"/>
              <a:t> </a:t>
            </a:r>
            <a:r>
              <a:rPr lang="ru-RU" i="1" dirty="0"/>
              <a:t>видевших его произведения, </a:t>
            </a:r>
          </a:p>
          <a:p>
            <a:r>
              <a:rPr lang="ru-RU" i="1" dirty="0"/>
              <a:t>это исключительный талант….»</a:t>
            </a:r>
          </a:p>
          <a:p>
            <a:r>
              <a:rPr lang="ru-RU" i="1" dirty="0"/>
              <a:t>«Всемирная панорама» 1916г.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6" t="15556" r="3536" b="26464"/>
          <a:stretch/>
        </p:blipFill>
        <p:spPr>
          <a:xfrm>
            <a:off x="66120" y="2142733"/>
            <a:ext cx="4679240" cy="308722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2739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68" y="1056001"/>
            <a:ext cx="5715000" cy="441007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subTitle"/>
          </p:nvPr>
        </p:nvSpPr>
        <p:spPr>
          <a:xfrm>
            <a:off x="6303818" y="2175164"/>
            <a:ext cx="5469414" cy="2216727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800" b="1" i="1" dirty="0" smtClean="0"/>
              <a:t>«….Мышка </a:t>
            </a:r>
            <a:r>
              <a:rPr lang="ru-RU" sz="2800" b="1" i="1" dirty="0"/>
              <a:t>на хлебе»; на пластинку темной пористой ткани, имитирующей хлеб, крепилась на штырьке мышка из кусочка белого бивня</a:t>
            </a:r>
            <a:r>
              <a:rPr lang="ru-RU" sz="2800" b="1" i="1" dirty="0" smtClean="0"/>
              <a:t>.</a:t>
            </a:r>
          </a:p>
          <a:p>
            <a:pPr marL="0" indent="0">
              <a:buNone/>
            </a:pPr>
            <a:r>
              <a:rPr lang="ru-RU" sz="2800" b="1" i="1" dirty="0" smtClean="0"/>
              <a:t> </a:t>
            </a:r>
            <a:r>
              <a:rPr lang="ru-RU" sz="2800" b="1" i="1" dirty="0"/>
              <a:t>«Забава» такая – пугать чувствительных </a:t>
            </a:r>
            <a:r>
              <a:rPr lang="ru-RU" sz="2800" b="1" i="1" dirty="0" smtClean="0"/>
              <a:t>барышень……».</a:t>
            </a:r>
          </a:p>
          <a:p>
            <a:pPr marL="0" indent="0">
              <a:buNone/>
            </a:pPr>
            <a:r>
              <a:rPr lang="ru-RU" sz="2800" b="1" i="1" dirty="0" smtClean="0"/>
              <a:t>(«Сибирский листок»  1891г.)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10145" y="286560"/>
            <a:ext cx="8797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косторезного искусства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" y="5583382"/>
            <a:ext cx="6194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«Мышка на хлебе» П.Г. Терентьев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493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647420" y="286560"/>
            <a:ext cx="11544580" cy="627840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Косторезный промысел: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Г. Терентьев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996" r="8897"/>
          <a:stretch/>
        </p:blipFill>
        <p:spPr>
          <a:xfrm>
            <a:off x="781037" y="1132437"/>
            <a:ext cx="4572115" cy="46929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8763" y="5694218"/>
            <a:ext cx="605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«Утро в сосновом лесу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П.Г. Терентьев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2" t="-134" r="9724"/>
          <a:stretch/>
        </p:blipFill>
        <p:spPr>
          <a:xfrm>
            <a:off x="7000649" y="1011780"/>
            <a:ext cx="3629891" cy="493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2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52" y="1093677"/>
            <a:ext cx="3117274" cy="4699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394" y="798760"/>
            <a:ext cx="2633472" cy="2793492"/>
          </a:xfrm>
          <a:prstGeom prst="rect">
            <a:avLst/>
          </a:prstGeom>
        </p:spPr>
      </p:pic>
      <p:pic>
        <p:nvPicPr>
          <p:cNvPr id="4098" name="Picture 2" descr="https://cornholio.narod.ru/history4/img/tobolsk_mamonten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34" y="814016"/>
            <a:ext cx="3244044" cy="27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140037" y="3629891"/>
            <a:ext cx="1118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Шаман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72245" y="3521956"/>
            <a:ext cx="1759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Мамонтенок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cornholio.narod.ru/history4/img/tobolsk_ivanushk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496" y="3894035"/>
            <a:ext cx="2450073" cy="206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58223" y="5962369"/>
            <a:ext cx="2871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Иванушка на кобылице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237902"/>
            <a:ext cx="1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Косторезное искусство: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Минсалим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Валиахметович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Тимергазеев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22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863367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иконописи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VI-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вв.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609898" y="7802408"/>
            <a:ext cx="7820563" cy="26797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pdnr.ru/lektsianew/baza26/13738081557001.files/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6" y="1271142"/>
            <a:ext cx="2823151" cy="432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0110" y="5714054"/>
            <a:ext cx="4267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Сибирский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архиепископ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Киприан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(1620-1624 гг.)</a:t>
            </a:r>
          </a:p>
        </p:txBody>
      </p:sp>
      <p:pic>
        <p:nvPicPr>
          <p:cNvPr id="8196" name="Picture 4" descr="https://pdnr.ru/lektsianew/baza26/13738081557001.files/image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63" y="1278406"/>
            <a:ext cx="3754582" cy="443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42708" y="5714054"/>
            <a:ext cx="5153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Черкунов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Икона «Спас Вседержитель»  1 четверть 17в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94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040" cy="1005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85000"/>
              </a:lnSpc>
              <a:buNone/>
            </a:pPr>
            <a:r>
              <a:rPr lang="ru-RU" sz="36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Духовный и культурный центр Сибири</a:t>
            </a:r>
            <a:endParaRPr lang="ru-RU" sz="36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326520" y="1737360"/>
            <a:ext cx="6065640" cy="417960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36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Тобольск, основанный в 1587 году, исторически является духовной столицей Сибири. Здесь зарождались культурные традиции, повлиявшие на развитие всего региона.</a:t>
            </a:r>
            <a:endParaRPr lang="ru-RU" sz="36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3600" b="0" strike="noStrike" spc="-1" dirty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5" name="Объект 8"/>
          <p:cNvPicPr/>
          <p:nvPr/>
        </p:nvPicPr>
        <p:blipFill>
          <a:blip r:embed="rId2"/>
          <a:stretch/>
        </p:blipFill>
        <p:spPr>
          <a:xfrm>
            <a:off x="6392520" y="2429640"/>
            <a:ext cx="5559120" cy="305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1625" y="431328"/>
            <a:ext cx="1269718" cy="4783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3565980" y="2629989"/>
            <a:ext cx="4202065" cy="940525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      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Захарии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Елизаветы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165" y="431328"/>
            <a:ext cx="3790641" cy="243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99165" y="2870817"/>
            <a:ext cx="4109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Богоявленская (утрачена)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980" y="431328"/>
            <a:ext cx="4077432" cy="243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3" y="94584"/>
            <a:ext cx="2763372" cy="32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0263" y="3265714"/>
            <a:ext cx="349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Благовещенская (утрачена)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513" y="3564386"/>
            <a:ext cx="3677119" cy="24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36869" y="5982711"/>
            <a:ext cx="3479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Михаила Архангела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6" name="Picture 12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1" y="3721570"/>
            <a:ext cx="3844162" cy="226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041947"/>
            <a:ext cx="3911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Знаменский монастырь (утрачен)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5" t="8607" r="8773" b="10529"/>
          <a:stretch/>
        </p:blipFill>
        <p:spPr bwMode="auto">
          <a:xfrm>
            <a:off x="8320445" y="8661131"/>
            <a:ext cx="1874606" cy="149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icture background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" r="50049" b="4293"/>
          <a:stretch/>
        </p:blipFill>
        <p:spPr bwMode="auto">
          <a:xfrm>
            <a:off x="8668928" y="3185993"/>
            <a:ext cx="1825321" cy="285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242207" y="5990379"/>
            <a:ext cx="456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Крестовоздвиженская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(консервация)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971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764" y="286560"/>
            <a:ext cx="10002981" cy="932640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иконописи Х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VI-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вв.</a:t>
            </a:r>
          </a:p>
        </p:txBody>
      </p:sp>
      <p:pic>
        <p:nvPicPr>
          <p:cNvPr id="1026" name="Picture 2" descr="https://sun9-39.userapi.com/s/v1/ig1/h0U9JHWVoULTMuuQUk_Aq0czM5uIlav3WYz1dzbtRjWBZB0j5bd_k1ojpmd18zX1MgrdRMV0.jpg?quality=96&amp;as=32x37,48x56,72x83,108x125,160x185,240x278,360x417,480x556,540x625,640x741,720x833,743x860&amp;from=bu&amp;cs=743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62" y="1149928"/>
            <a:ext cx="3543026" cy="410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10836" y="5181600"/>
            <a:ext cx="537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Абалакская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икона «Знамение» Божией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sun9-70.userapi.com/s/v1/ig1/q1p6gjgRCXtaa1wVAfQFwVYwRTgcKAQRMJ-MVlLBY6-ONivj1y_Hl7aOh2QSitm4YDPC6AUj.jpg?quality=96&amp;as=32x35,48x52,72x78,108x118,160x174,240x262,360x393,480x523,520x567&amp;from=bu&amp;cs=520x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7" t="3357" r="14543"/>
          <a:stretch/>
        </p:blipFill>
        <p:spPr bwMode="auto">
          <a:xfrm>
            <a:off x="5264728" y="1261520"/>
            <a:ext cx="2935265" cy="398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1" y="1898073"/>
            <a:ext cx="28817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Музее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археологии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этнографии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ТГУ.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Икона была написана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рубеже XVII-XVIII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веков  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Софийском храме Тобольска. 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Авторство предположительно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С.У. Ремезов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64728" y="5293192"/>
            <a:ext cx="3352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Копия иконы «Насаждение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Древа Сибирского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(София Премудрость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Божия)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42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3245483" y="2913099"/>
            <a:ext cx="1230506" cy="2562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21" y="620685"/>
            <a:ext cx="8540509" cy="56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64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</a:t>
            </a:r>
            <a:endParaRPr lang="ru-RU" dirty="0"/>
          </a:p>
        </p:txBody>
      </p:sp>
      <p:pic>
        <p:nvPicPr>
          <p:cNvPr id="5122" name="Picture 2" descr="http://tobolsk-eparhia.ru/p/stud/i/tpds07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55" y="1253536"/>
            <a:ext cx="3375024" cy="506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obolsk-eparhia.ru/p/stud/i/tpds07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845" y="1543036"/>
            <a:ext cx="6149210" cy="40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0545" y="471055"/>
            <a:ext cx="10986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иконописи : Духовная семинария, иконописная школа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2152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7940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53001" y="286560"/>
            <a:ext cx="12038999" cy="794095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художественного образования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Тобольска:  Д.П. Шелутков (1805- 1897гг.)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1" y="1318804"/>
            <a:ext cx="3688655" cy="3711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165" y="2247059"/>
            <a:ext cx="3872353" cy="3890505"/>
          </a:xfrm>
          <a:prstGeom prst="rect">
            <a:avLst/>
          </a:prstGeom>
        </p:spPr>
      </p:pic>
      <p:pic>
        <p:nvPicPr>
          <p:cNvPr id="2050" name="Picture 2" descr="https://sun9-87.userapi.com/s/v1/ig2/soaxB_dWXwqx0CQZx_GE5863tcjANIakRotaGP3AaLM1KQPgkkWgqCj1Of1t81R-J6NhkqhnQAB4eyoru6HpR0rw.jpg?quality=95&amp;as=32x32,48x48,72x72,108x109,160x161,240x241,360x362,480x483,540x543,640x644,720x724,1080x1086,1280x1287,1440x1448,2546x2560&amp;from=bu&amp;cs=1280x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027" y="1205844"/>
            <a:ext cx="3806824" cy="382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02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title"/>
          </p:nvPr>
        </p:nvSpPr>
        <p:spPr>
          <a:xfrm>
            <a:off x="1233054" y="286560"/>
            <a:ext cx="10640291" cy="758415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художественного образования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 Тобольска:</a:t>
            </a:r>
            <a:r>
              <a:rPr lang="ru-RU" sz="2800" dirty="0" smtClean="0"/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П.П.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Чукомин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(1874-1938гг.)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10" y="1044975"/>
            <a:ext cx="3920835" cy="4603720"/>
          </a:xfrm>
          <a:prstGeom prst="rect">
            <a:avLst/>
          </a:prstGeom>
        </p:spPr>
      </p:pic>
      <p:pic>
        <p:nvPicPr>
          <p:cNvPr id="7" name="Рисунок 6" descr="C:\Users\user\Downloads\18.36-31.07.2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090" y="991562"/>
            <a:ext cx="6262255" cy="471054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611091" y="5863415"/>
            <a:ext cx="6262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П.П.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Чукомин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кружковцами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педтехникуме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1709" y="5863415"/>
            <a:ext cx="2008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П.П.Чукомин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78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040" y="5558740"/>
            <a:ext cx="11369555" cy="646331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ортрет Менделеева, П.П.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Чукомин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" t="1311" r="17588" b="1993"/>
          <a:stretch/>
        </p:blipFill>
        <p:spPr>
          <a:xfrm>
            <a:off x="617040" y="1400842"/>
            <a:ext cx="5638800" cy="40324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35527" y="321276"/>
            <a:ext cx="12552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художественного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Тобольска</a:t>
            </a:r>
          </a:p>
        </p:txBody>
      </p:sp>
      <p:pic>
        <p:nvPicPr>
          <p:cNvPr id="7170" name="Picture 2" descr=" (600x358, 57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807" y="2023329"/>
            <a:ext cx="57150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23018" y="5558740"/>
            <a:ext cx="3901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Тобольск, П.П.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Чукомин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59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945" y="286560"/>
            <a:ext cx="10864375" cy="145044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художественного образования  г.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Тобольска:  Г.С.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Бочанов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104908" y="1153949"/>
            <a:ext cx="3241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(1922- 2012гг.)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2" name="Picture 8" descr="https://sun9-5.userapi.com/s/v1/ig2/EpZFbGFPXJmb2g2avz50uidmUzowaf-prlbvvcP2iOXA5pJknHZ13UcchRe-eYzCXApVM8EZnmgJHr0vHD1c4SoR.jpg?quality=95&amp;as=32x27,48x41,72x61,108x91,160x135,240x203,360x305,480x406,540x457,640x541,720x609,1080x914,1280x1083,1440x1218,2560x2166&amp;from=bu&amp;cs=1280x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004" y="1843423"/>
            <a:ext cx="4835237" cy="408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40582" y="6037133"/>
            <a:ext cx="543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Улицы старого Тобольска  1970-е 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4" name="Picture 10" descr="https://sun9-83.userapi.com/s/v1/ig2/-ETKvXqMQPElrkTdmtDja4ldpx2IkklupmwjyC6OAP8f28UuRvshDBUOsRHjiM2T5qE9nuHfrIV9EK3hzh2BjMiI.jpg?quality=95&amp;as=32x48,48x72,72x108,108x163,160x241,240x361,360x542,480x723,540x813,640x964,720x1084,1080x1626,1280x1928,1440x2168,1700x2560&amp;from=bu&amp;cs=1280x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3" t="9138" r="1904" b="8943"/>
          <a:stretch/>
        </p:blipFill>
        <p:spPr bwMode="auto">
          <a:xfrm>
            <a:off x="872835" y="1153949"/>
            <a:ext cx="3325091" cy="500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24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sun9-84.userapi.com/s/v1/ig2/9tnrRTP_oDZprUCWqyZpcb6s2oENEZTrdoZ0q_UJOh6jvtc6SyoCfrYHBXJjANoU5JZTiOwLR3wK46ahjkZbv5Ra.jpg?quality=95&amp;as=32x25,48x37,72x56,108x83,160x124,240x185,360x278,480x371,540x417,640x494,720x556,1080x834,1280x988,1440x1112,2560x1977&amp;from=bu&amp;cs=1280x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0" y="1814044"/>
            <a:ext cx="4616739" cy="356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80655" y="5649728"/>
            <a:ext cx="472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Соборы Тобольского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Кремля       1983г.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https://sun9-54.userapi.com/s/v1/ig2/LJvVu8YtLM8W38t0RkioAPD0yADex9l6JHTonbkmj0J0b29CEFzpoMYT5iJjHmbB6cu_Uf1A8kVrICqcUDaXbUXk.jpg?quality=95&amp;as=32x21,48x32,72x48,108x72,160x106,240x160,360x239,480x319,540x359,640x425,720x479,1080x718,1280x851,1440x957,2560x1702&amp;from=bu&amp;cs=1280x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25" y="1671447"/>
            <a:ext cx="5581015" cy="370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02583" y="5649728"/>
            <a:ext cx="4045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 после дождя   1980г.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22250" y="287338"/>
            <a:ext cx="11664950" cy="530225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художественного образования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г.Тобольска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Г.С.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Бочанов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1922- 2012гг.)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6172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313" y="2605243"/>
            <a:ext cx="1921836" cy="35876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avatars.mds.yandex.net/get-altay/10814540/2a0000018aa0851b29c0a252e4af66f7287f/X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72" y="1242168"/>
            <a:ext cx="5552815" cy="416461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6653" y="1052945"/>
            <a:ext cx="6493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88327" y="5708073"/>
            <a:ext cx="8174182" cy="383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Художественная школа имени В.Г. Перова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653" y="167025"/>
            <a:ext cx="10312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художественного образования г. Тобольска</a:t>
            </a:r>
          </a:p>
        </p:txBody>
      </p:sp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0" t="-1927" b="-1"/>
          <a:stretch/>
        </p:blipFill>
        <p:spPr bwMode="auto">
          <a:xfrm>
            <a:off x="6650095" y="1140357"/>
            <a:ext cx="5136282" cy="426186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04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5" y="286560"/>
            <a:ext cx="10326645" cy="785003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ыдающиеся российские деятели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 и культуры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097280" y="1845720"/>
            <a:ext cx="3724102" cy="379308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С.У.  Ремезов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8618" y="5065751"/>
            <a:ext cx="4006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Ф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Кокоринов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4" t="315" r="22892"/>
          <a:stretch/>
        </p:blipFill>
        <p:spPr>
          <a:xfrm>
            <a:off x="1417834" y="1280007"/>
            <a:ext cx="3040269" cy="37491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3" t="17718" r="22192" b="11296"/>
          <a:stretch/>
        </p:blipFill>
        <p:spPr>
          <a:xfrm>
            <a:off x="6608618" y="1280006"/>
            <a:ext cx="3019214" cy="374910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24692" y="5600776"/>
            <a:ext cx="4696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1642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— </a:t>
            </a: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ок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1720гг.)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 русский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картограф</a:t>
            </a:r>
          </a:p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архитектор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строитель, историк, художник 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757988" y="5588971"/>
            <a:ext cx="4047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(1726-1772гг.) русский архитектор инженер-строитель, зодчий, педагог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6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5236" y="1274618"/>
            <a:ext cx="2510083" cy="462381"/>
          </a:xfrm>
        </p:spPr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Тобольские художники 1980г.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Ильиных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А.Ф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Шустер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Ромашов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Холодов А.С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Ситько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Бочанов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Г.С.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Рыжиков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Р.Ю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Голошубин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Тронин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А.Г.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11" y="1011780"/>
            <a:ext cx="6855230" cy="50728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332511" y="221674"/>
            <a:ext cx="11471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художественного образования г. Тобольска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857" y="286560"/>
            <a:ext cx="10711544" cy="1019726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История развития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фотовидеотворчества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г. Тобольска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Уссаковская Мария Михайловна (1871-1947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гг.)</a:t>
            </a:r>
          </a:p>
        </p:txBody>
      </p:sp>
      <p:pic>
        <p:nvPicPr>
          <p:cNvPr id="2058" name="Picture 10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1" t="12177" r="5233" b="-9085"/>
          <a:stretch/>
        </p:blipFill>
        <p:spPr bwMode="auto">
          <a:xfrm>
            <a:off x="809897" y="1959429"/>
            <a:ext cx="4389120" cy="334409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Дом Уссаковских, в котором находился их фотосалон. / Фото: tobolk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042" y="1452155"/>
            <a:ext cx="5801359" cy="372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194767" y="5327469"/>
            <a:ext cx="1776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Фотоателье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6118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Фотография императорской свиты, сделанная Марией Уссаковской. / Фото: tsarnicholas.o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707414"/>
            <a:ext cx="3780698" cy="470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6286" y="5564777"/>
            <a:ext cx="3648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Императорская свита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Фотографии, сделанные в салоне Уссаковских (в центре - Григорий Распутин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015" y="1027845"/>
            <a:ext cx="666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94171" y="5660571"/>
            <a:ext cx="1408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Распутин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21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125" y="2960091"/>
            <a:ext cx="10058040" cy="14504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0" name="Picture 4" descr="Памяти Головкова Анатолия Семёновича посвящается...Его не стало 22 апреля,а похороны состоятся 24 апреля в 11 часов,отпевание на дому в с.Абалак,хоронить будут на Преображенском кладбище... - 5582582049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13" y="969366"/>
            <a:ext cx="58293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6286" y="5373189"/>
            <a:ext cx="4373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 Головков  с ученицами Г.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Туровец 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Н.Байдаковой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 супругой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594" y="252550"/>
            <a:ext cx="11469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История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фотовидеотворчества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Тобольска А. Головков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45" y="1201480"/>
            <a:ext cx="5259397" cy="351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5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9930938" cy="73658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Грабовский  Б.П. (1901-1966гг.)</a:t>
            </a:r>
            <a:endParaRPr lang="ru-RU" sz="2800" dirty="0"/>
          </a:p>
        </p:txBody>
      </p:sp>
      <p:sp>
        <p:nvSpPr>
          <p:cNvPr id="4" name="AutoShape 2" descr="Picture background"/>
          <p:cNvSpPr>
            <a:spLocks noGrp="1" noChangeAspect="1" noChangeArrowheads="1"/>
          </p:cNvSpPr>
          <p:nvPr>
            <p:ph type="sub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88" y="1382111"/>
            <a:ext cx="6622882" cy="481911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32" name="Picture 8" descr="https://sun9-61.userapi.com/s/v1/ig2/-6TOiuu_8eQBRZF5FzUYW7kvbVr5KIR-6fESYxPUmHRVfLeN0t6HjGm69MXsbrYtBPx9qMQAfQpRtNlLwGgugFkm.jpg?quality=95&amp;as=32x43,48x65,72x97,108x146,160x217,240x325,300x406&amp;from=bu&amp;cs=300x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293" y="1382112"/>
            <a:ext cx="3560925" cy="481911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839570" y="568036"/>
            <a:ext cx="386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 А.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Демус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(1924- 2007гг.)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0883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93964" y="152400"/>
            <a:ext cx="11757676" cy="1154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85000"/>
              </a:lnSpc>
              <a:buNone/>
            </a:pPr>
            <a:r>
              <a:rPr lang="ru-RU" sz="3600" b="1" spc="-52" dirty="0" smtClean="0">
                <a:solidFill>
                  <a:schemeClr val="dk1"/>
                </a:solidFill>
                <a:latin typeface="Calibri Light"/>
              </a:rPr>
              <a:t> </a:t>
            </a:r>
            <a:r>
              <a:rPr lang="ru-RU" sz="3600" b="1" spc="-52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 профессионального музыкального образования г. Тобольска</a:t>
            </a:r>
            <a:endParaRPr lang="ru-RU" sz="36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326520" y="1737360"/>
            <a:ext cx="6065640" cy="417960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400" b="0" strike="noStrike" spc="-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Важнейшей </a:t>
            </a:r>
            <a:r>
              <a:rPr lang="ru-RU" sz="24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составляющей общественно-культурной жизни города на протяжении веков было музыкальное искусство. Особое значение в его истории имеет период XIX столетия. Это время связано с нахождением в городе ссыльного композитора А.А. </a:t>
            </a:r>
            <a:r>
              <a:rPr lang="ru-RU" sz="24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Алябьева</a:t>
            </a:r>
            <a:r>
              <a:rPr lang="ru-RU" sz="24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(1828 — 1832), длительной тобольской ссылкой декабристов (1834 — 1859), а также деятельностью Императорского Русского Музыкального общества ( 20.05.1878 г-1919г.).</a:t>
            </a:r>
            <a:endParaRPr lang="ru-RU" sz="24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</a:pPr>
            <a:endParaRPr lang="ru-RU" sz="24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pic>
        <p:nvPicPr>
          <p:cNvPr id="55" name="Объект 8"/>
          <p:cNvPicPr/>
          <p:nvPr/>
        </p:nvPicPr>
        <p:blipFill>
          <a:blip r:embed="rId2"/>
          <a:stretch/>
        </p:blipFill>
        <p:spPr>
          <a:xfrm>
            <a:off x="6392520" y="2429640"/>
            <a:ext cx="5559120" cy="30564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48645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928255" y="286560"/>
            <a:ext cx="10227065" cy="475440"/>
          </a:xfrm>
        </p:spPr>
        <p:txBody>
          <a:bodyPr/>
          <a:lstStyle/>
          <a:p>
            <a:r>
              <a:rPr lang="ru-RU" sz="2800" dirty="0" smtClean="0"/>
              <a:t>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жизнь Тобольска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18-19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" t="9557" r="4028" b="12562"/>
          <a:stretch/>
        </p:blipFill>
        <p:spPr bwMode="auto">
          <a:xfrm>
            <a:off x="935181" y="914400"/>
            <a:ext cx="4170218" cy="489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0036" y="5957455"/>
            <a:ext cx="338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А.В.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Алябьев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1746-1822гг.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8" name="Picture 1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36" y="909185"/>
            <a:ext cx="3616036" cy="489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162799" y="5952240"/>
            <a:ext cx="347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Алябьев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1787-1851гг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540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8165" y="4265732"/>
            <a:ext cx="8661190" cy="11288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8" name="Picture 4" descr="https://tobolsktravel.ru/wp-content/uploads/2024/12/%D0%A0%D0%B8%D1%81%D1%83%D0%BD%D0%BE%D0%BA3-1024x6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71" y="761999"/>
            <a:ext cx="8042440" cy="537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686800" y="2092035"/>
            <a:ext cx="28401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М.С. Знаменский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«Музыкальный вечер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Муравьёвых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половина 19в.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6109" y="138545"/>
            <a:ext cx="802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жизнь Тобольска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18-19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вв. </a:t>
            </a:r>
          </a:p>
        </p:txBody>
      </p:sp>
    </p:spTree>
    <p:extLst>
      <p:ext uri="{BB962C8B-B14F-4D97-AF65-F5344CB8AC3E}">
        <p14:creationId xmlns:p14="http://schemas.microsoft.com/office/powerpoint/2010/main" val="38911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07480" y="286560"/>
            <a:ext cx="10347840" cy="66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0000"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4800" b="0" strike="noStrike" spc="-52" dirty="0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 </a:t>
            </a:r>
            <a:r>
              <a:rPr lang="ru-RU" sz="48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Н.Я. Афанасьев </a:t>
            </a:r>
            <a:endParaRPr lang="ru-RU" sz="48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" name="Picture 2" descr="https://sun9-10.userapi.com/s/v1/ig2/EYolbfaRF8c6di_LfMGFPdhqbsKAE5gwmqPn9GE4ZLuNtQsp47Gy8uugSj0yQdS4E1En0pPXbpqZVEDtBxWWTrwo.jpg?quality=95&amp;as=32x32,48x48,72x72,108x109,160x161,240x241,360x362,480x483,540x543,640x644,720x725,1080x1087,1280x1288,1440x1449,2544x2560&amp;from=bu&amp;cs=2544x0"/>
          <p:cNvPicPr/>
          <p:nvPr/>
        </p:nvPicPr>
        <p:blipFill>
          <a:blip r:embed="rId2"/>
          <a:srcRect l="-386" t="16771"/>
          <a:stretch/>
        </p:blipFill>
        <p:spPr>
          <a:xfrm>
            <a:off x="5671800" y="1308600"/>
            <a:ext cx="5334120" cy="445032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4" descr="undefined"/>
          <p:cNvPicPr/>
          <p:nvPr/>
        </p:nvPicPr>
        <p:blipFill>
          <a:blip r:embed="rId3"/>
          <a:stretch/>
        </p:blipFill>
        <p:spPr>
          <a:xfrm>
            <a:off x="1243800" y="1424880"/>
            <a:ext cx="2899440" cy="4217400"/>
          </a:xfrm>
          <a:prstGeom prst="rect">
            <a:avLst/>
          </a:prstGeom>
          <a:ln w="0">
            <a:noFill/>
          </a:ln>
        </p:spPr>
      </p:pic>
      <p:sp>
        <p:nvSpPr>
          <p:cNvPr id="59" name="TextBox 4"/>
          <p:cNvSpPr/>
          <p:nvPr/>
        </p:nvSpPr>
        <p:spPr>
          <a:xfrm>
            <a:off x="1991880" y="5988960"/>
            <a:ext cx="1420558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1820-1898гг.</a:t>
            </a:r>
            <a:endParaRPr lang="ru-RU" sz="1800" b="1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"/>
          <p:cNvSpPr/>
          <p:nvPr/>
        </p:nvSpPr>
        <p:spPr>
          <a:xfrm>
            <a:off x="7758545" y="5988960"/>
            <a:ext cx="1440873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1869-1938гг.</a:t>
            </a:r>
            <a:endParaRPr lang="ru-RU" sz="1800" b="1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"/>
          <p:cNvSpPr/>
          <p:nvPr/>
        </p:nvSpPr>
        <p:spPr>
          <a:xfrm>
            <a:off x="6141240" y="286560"/>
            <a:ext cx="5330324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4000" b="1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И. Корнилов</a:t>
            </a:r>
            <a:endParaRPr lang="ru-RU" sz="4000" b="1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606680" y="286560"/>
            <a:ext cx="9548640" cy="64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3600" b="1" strike="noStrike" spc="-52" dirty="0">
                <a:solidFill>
                  <a:schemeClr val="dk1"/>
                </a:solidFill>
                <a:latin typeface="Calibri Light"/>
              </a:rPr>
              <a:t>   </a:t>
            </a:r>
            <a:r>
              <a:rPr lang="ru-RU" sz="3600" b="1" strike="noStrike" spc="-52" dirty="0" smtClean="0">
                <a:solidFill>
                  <a:schemeClr val="dk1"/>
                </a:solidFill>
                <a:latin typeface="Calibri Light"/>
              </a:rPr>
              <a:t>              </a:t>
            </a:r>
            <a:r>
              <a:rPr lang="ru-RU" sz="2400" b="1" strike="noStrike" spc="-52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шаги в музыкальном образовании</a:t>
            </a:r>
            <a:endParaRPr lang="ru-RU" sz="24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460375" y="1814945"/>
            <a:ext cx="5330825" cy="3325091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pos="0" algn="l"/>
              </a:tabLst>
            </a:pP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  <a:p>
            <a:pPr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tabLst>
                <a:tab pos="0" algn="l"/>
              </a:tabLst>
            </a:pPr>
            <a:r>
              <a:rPr lang="ru-RU" sz="2400" b="0" strike="noStrike" spc="-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24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создания профессионального музыкального учреждения относится к периоду гражданской войны — открытие музыкального училища в январе 1919 года.  Учебное заведение просуществовало лишь несколько месяцев— до установления в городе советской власти.</a:t>
            </a:r>
            <a:endParaRPr lang="ru-RU" sz="24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pos="0" algn="l"/>
              </a:tabLst>
            </a:pPr>
            <a:endParaRPr lang="ru-RU" sz="24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77" y="1814945"/>
            <a:ext cx="5203343" cy="350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180320" cy="11543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0" y="286560"/>
            <a:ext cx="12053455" cy="1154313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Выдающиеся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деятели культуры  и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-524" r="4575"/>
          <a:stretch/>
        </p:blipFill>
        <p:spPr>
          <a:xfrm>
            <a:off x="1468057" y="1440873"/>
            <a:ext cx="2785289" cy="391125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TextBox 4"/>
          <p:cNvSpPr txBox="1"/>
          <p:nvPr/>
        </p:nvSpPr>
        <p:spPr>
          <a:xfrm>
            <a:off x="762000" y="5527963"/>
            <a:ext cx="3906982" cy="923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Г. Перов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1834-1882гг.) художник- передвижник,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педагог, писатель.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819" y="1443009"/>
            <a:ext cx="2803003" cy="39112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65819" y="5451923"/>
            <a:ext cx="4987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Д.И. Менделеев (1834-1907г.г.)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учёный-энциклопедист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химик,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физикохимик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метролог,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экономист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4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83480" y="286560"/>
            <a:ext cx="10671840" cy="145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ctr" defTabSz="914400">
              <a:lnSpc>
                <a:spcPct val="85000"/>
              </a:lnSpc>
              <a:buNone/>
            </a:pPr>
            <a:r>
              <a:rPr lang="ru-RU" sz="3600" b="1" strike="noStrike" spc="-52" dirty="0">
                <a:solidFill>
                  <a:schemeClr val="dk1"/>
                </a:solidFill>
                <a:latin typeface="Calibri Light"/>
              </a:rPr>
              <a:t> </a:t>
            </a:r>
            <a:r>
              <a:rPr lang="ru-RU" sz="36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Днепропетровское музыкальное  училище в эвакуации в Тобольске.</a:t>
            </a:r>
            <a:endParaRPr lang="ru-RU" sz="36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5891400" y="1737360"/>
            <a:ext cx="6178320" cy="437796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1941 году в Тобольск было эвакуировано Днепропетровское музыкальное училище. 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 развернуло активную учебную и концертную деятельность, дав мощный импульс развитию местной музыкальной культуры.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  <a:tabLst>
                <a:tab pos="0" algn="l"/>
              </a:tabLst>
            </a:pPr>
            <a:r>
              <a:rPr lang="ru-RU" sz="2000" b="0" strike="noStrike" spc="-1" dirty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« 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…Преподавательский состав и студенты пропагандировали русскую и украинскую классическую музыку, советское музыкальное искусство,   музыку зарубежных композиторов. Выступления шли в стенах училища, в трудовых коллективах, устраивались творческие музыкальные отчёты перед горожанами. Всегда и везде выступления вызывали большой интерес у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тоболяков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  (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БУТО</a:t>
            </a:r>
            <a:r>
              <a:rPr lang="ru-RU" sz="14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ГАСПИТО Ф.П.-124. ОП.4. Д 5406. Л. 4,5)</a:t>
            </a:r>
            <a:endParaRPr lang="ru-RU" sz="14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" name="Рисунок 5"/>
          <p:cNvPicPr/>
          <p:nvPr/>
        </p:nvPicPr>
        <p:blipFill>
          <a:blip r:embed="rId2"/>
          <a:stretch/>
        </p:blipFill>
        <p:spPr>
          <a:xfrm>
            <a:off x="2707560" y="1896840"/>
            <a:ext cx="2980800" cy="4218480"/>
          </a:xfrm>
          <a:prstGeom prst="rect">
            <a:avLst/>
          </a:prstGeom>
          <a:ln w="0">
            <a:noFill/>
          </a:ln>
        </p:spPr>
      </p:pic>
      <p:pic>
        <p:nvPicPr>
          <p:cNvPr id="68" name="Рисунок 6"/>
          <p:cNvPicPr/>
          <p:nvPr/>
        </p:nvPicPr>
        <p:blipFill>
          <a:blip r:embed="rId3"/>
          <a:stretch/>
        </p:blipFill>
        <p:spPr>
          <a:xfrm>
            <a:off x="193320" y="1994400"/>
            <a:ext cx="2739240" cy="3880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676400" y="411251"/>
            <a:ext cx="9783720" cy="69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0000"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36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Наследие эвакуации: Детская музыкальная школа</a:t>
            </a:r>
            <a:endParaRPr lang="ru-RU" sz="36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992880" y="1737360"/>
            <a:ext cx="5094000" cy="413136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rm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 музыкальном училище была открыта детская музыкальная школа. После возвращения  учебного заведения  на Украину в 1944 году школа получила статус самостоятельного учебного заведения.</a:t>
            </a:r>
            <a:r>
              <a:rPr lang="ru-RU" sz="2000" b="0" strike="noStrike" spc="-1" dirty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первых выпускниц музыкального училища,  преподаватель по классу фортепиано- Софья Григорьевна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Маляревская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(позднее директор ДМШ №1)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" name="Рисунок 4"/>
          <p:cNvPicPr/>
          <p:nvPr/>
        </p:nvPicPr>
        <p:blipFill>
          <a:blip r:embed="rId2"/>
          <a:srcRect l="42324" t="11685" r="29653" b="20669"/>
          <a:stretch/>
        </p:blipFill>
        <p:spPr>
          <a:xfrm>
            <a:off x="6870960" y="1737360"/>
            <a:ext cx="3409200" cy="4440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173160" y="411840"/>
            <a:ext cx="10982160" cy="568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0000"/>
          </a:bodyPr>
          <a:lstStyle/>
          <a:p>
            <a:pPr indent="0" algn="ctr" defTabSz="914400">
              <a:lnSpc>
                <a:spcPct val="85000"/>
              </a:lnSpc>
              <a:buNone/>
            </a:pPr>
            <a:r>
              <a:rPr lang="ru-RU" sz="4800" b="0" strike="noStrike" spc="-52" dirty="0">
                <a:solidFill>
                  <a:schemeClr val="dk1">
                    <a:lumMod val="75000"/>
                    <a:lumOff val="25000"/>
                  </a:schemeClr>
                </a:solidFill>
                <a:latin typeface="Calibri Light"/>
              </a:rPr>
              <a:t> </a:t>
            </a:r>
            <a:r>
              <a:rPr lang="ru-RU" sz="3100" b="1" strike="noStrike" spc="-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Капелла мальчиков. Руководитель </a:t>
            </a:r>
            <a:r>
              <a:rPr lang="ru-RU" sz="3100" b="1" strike="noStrike" spc="-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Велижанин</a:t>
            </a:r>
            <a:r>
              <a:rPr lang="ru-RU" sz="3100" b="1" strike="noStrike" spc="-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" name="Объект 4"/>
          <p:cNvPicPr/>
          <p:nvPr/>
        </p:nvPicPr>
        <p:blipFill>
          <a:blip r:embed="rId2"/>
          <a:stretch/>
        </p:blipFill>
        <p:spPr>
          <a:xfrm>
            <a:off x="2077200" y="1177920"/>
            <a:ext cx="7363080" cy="5171400"/>
          </a:xfrm>
          <a:prstGeom prst="rect">
            <a:avLst/>
          </a:prstGeom>
          <a:ln w="0">
            <a:noFill/>
          </a:ln>
        </p:spPr>
      </p:pic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6217920" y="1845720"/>
            <a:ext cx="4937400" cy="402300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000" b="0" strike="noStrike" spc="-1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332360" y="286560"/>
            <a:ext cx="9822960" cy="705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28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системы культурного просвещения</a:t>
            </a:r>
            <a:endParaRPr lang="ru-RU" sz="28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Объект 4"/>
          <p:cNvPicPr/>
          <p:nvPr/>
        </p:nvPicPr>
        <p:blipFill>
          <a:blip r:embed="rId2"/>
          <a:stretch/>
        </p:blipFill>
        <p:spPr>
          <a:xfrm>
            <a:off x="835920" y="1955160"/>
            <a:ext cx="4937760" cy="3151440"/>
          </a:xfrm>
          <a:prstGeom prst="rect">
            <a:avLst/>
          </a:prstGeom>
          <a:ln w="0">
            <a:noFill/>
          </a:ln>
        </p:spPr>
      </p:pic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5930640" y="1750320"/>
            <a:ext cx="5486040" cy="433656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rmAutofit/>
          </a:bodyPr>
          <a:lstStyle/>
          <a:p>
            <a:pPr marL="91440" indent="-91440" defTabSz="914400">
              <a:lnSpc>
                <a:spcPct val="12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 </a:t>
            </a:r>
            <a:r>
              <a:rPr lang="ru-RU" sz="2200" b="0" strike="noStrike" spc="-1" dirty="0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</a:rPr>
              <a:t> </a:t>
            </a:r>
            <a:r>
              <a:rPr lang="ru-RU" sz="2400" b="0" strike="noStrike" spc="-1" dirty="0">
                <a:solidFill>
                  <a:schemeClr val="dk1"/>
                </a:solidFill>
                <a:latin typeface="Calibri"/>
              </a:rPr>
              <a:t> </a:t>
            </a:r>
            <a:r>
              <a:rPr lang="ru-RU" sz="24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1941 году в Тобольске  открывается библиотечное отделение русского педагогического училища.  В 1947 году на базе библиотечного отделения  был создан Тобольский библиотечный техникум, который в 1959 году был реорганизован в Тюменское областное культурно-просветительное училище (КПУ).</a:t>
            </a:r>
            <a:endParaRPr lang="ru-RU" sz="24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5"/>
          <p:cNvSpPr/>
          <p:nvPr/>
        </p:nvSpPr>
        <p:spPr>
          <a:xfrm>
            <a:off x="679320" y="5368680"/>
            <a:ext cx="50025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Здание Культурно- просветительного училища 1959- 1987гг.  Тобольск ул. Ленина 87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6534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ctr" defTabSz="914400">
              <a:lnSpc>
                <a:spcPct val="85000"/>
              </a:lnSpc>
              <a:buNone/>
            </a:pPr>
            <a:r>
              <a:rPr lang="ru-RU" sz="28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коллективы КПУ: Хоровая капелла</a:t>
            </a:r>
            <a:endParaRPr lang="ru-RU" sz="28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1097280" y="1845720"/>
            <a:ext cx="4062240" cy="402300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marL="91440" indent="-91440" defTabSz="914400">
              <a:lnSpc>
                <a:spcPct val="10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1960 году при КПУ была создана любительская Хоровая капелла под руководством Н.П.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Заплатынского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Коллектив стал лауреатом областных смотров и активным пропагандистом хорового искусства</a:t>
            </a:r>
            <a:r>
              <a:rPr lang="ru-RU" sz="2000" b="0" strike="noStrike" spc="-1" dirty="0">
                <a:solidFill>
                  <a:schemeClr val="dk1"/>
                </a:solidFill>
                <a:latin typeface="Calibri"/>
              </a:rPr>
              <a:t>.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pic>
        <p:nvPicPr>
          <p:cNvPr id="81" name="Объект 4"/>
          <p:cNvPicPr/>
          <p:nvPr/>
        </p:nvPicPr>
        <p:blipFill>
          <a:blip r:embed="rId2"/>
          <a:stretch/>
        </p:blipFill>
        <p:spPr>
          <a:xfrm>
            <a:off x="5478840" y="2037960"/>
            <a:ext cx="6003360" cy="2532960"/>
          </a:xfrm>
          <a:prstGeom prst="rect">
            <a:avLst/>
          </a:prstGeom>
          <a:ln w="0">
            <a:noFill/>
          </a:ln>
        </p:spPr>
      </p:pic>
      <p:sp>
        <p:nvSpPr>
          <p:cNvPr id="82" name="TextBox 6"/>
          <p:cNvSpPr/>
          <p:nvPr/>
        </p:nvSpPr>
        <p:spPr>
          <a:xfrm>
            <a:off x="6673320" y="4899240"/>
            <a:ext cx="4281480" cy="92187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Любительская Хоровая капелла руководитель Н.П. </a:t>
            </a:r>
            <a:r>
              <a:rPr lang="ru-RU" sz="18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Заплатынский</a:t>
            </a:r>
            <a:endParaRPr lang="ru-RU" sz="18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378720" y="286560"/>
            <a:ext cx="11812680" cy="859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0000"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36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коллективы КПУ: оркестр народных инструментов</a:t>
            </a:r>
            <a:endParaRPr lang="ru-RU" sz="36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4" name="Объект 4"/>
          <p:cNvPicPr/>
          <p:nvPr/>
        </p:nvPicPr>
        <p:blipFill>
          <a:blip r:embed="rId2"/>
          <a:stretch/>
        </p:blipFill>
        <p:spPr>
          <a:xfrm>
            <a:off x="574920" y="1737360"/>
            <a:ext cx="5188320" cy="3278520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6119640" y="1486440"/>
            <a:ext cx="5218560" cy="153252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1960 году  А.М.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Пачежерцев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создал оркестр русских народных инструментов. Коллектив быстро завоевал популярность и высокие награды, включая звание «лауреат» и золотую медаль ВДНХ.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6" name="Объект 4"/>
          <p:cNvPicPr/>
          <p:nvPr/>
        </p:nvPicPr>
        <p:blipFill>
          <a:blip r:embed="rId3"/>
          <a:stretch/>
        </p:blipFill>
        <p:spPr>
          <a:xfrm>
            <a:off x="6226560" y="3207600"/>
            <a:ext cx="5111640" cy="2995920"/>
          </a:xfrm>
          <a:prstGeom prst="rect">
            <a:avLst/>
          </a:prstGeom>
          <a:ln w="0">
            <a:noFill/>
          </a:ln>
          <a:effectLst>
            <a:softEdge rad="63500"/>
          </a:effectLst>
        </p:spPr>
      </p:pic>
      <p:sp>
        <p:nvSpPr>
          <p:cNvPr id="87" name="TextBox 7"/>
          <p:cNvSpPr/>
          <p:nvPr/>
        </p:nvSpPr>
        <p:spPr>
          <a:xfrm>
            <a:off x="1672200" y="5355720"/>
            <a:ext cx="444708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Гастроли  ОРНИ в Болгарии</a:t>
            </a:r>
            <a:endParaRPr lang="ru-RU" sz="18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1972г. Исполнение песни «Алеша»</a:t>
            </a:r>
            <a:endParaRPr lang="ru-RU" sz="18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1110240" y="207360"/>
            <a:ext cx="10660320" cy="563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0000"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en-US" sz="32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32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69г. Год- открытие музыкального отделения на базе КПУ</a:t>
            </a:r>
            <a:endParaRPr lang="ru-RU" sz="32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1"/>
          <p:cNvSpPr/>
          <p:nvPr/>
        </p:nvSpPr>
        <p:spPr>
          <a:xfrm>
            <a:off x="406440" y="1828800"/>
            <a:ext cx="3990960" cy="25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редких кадрах «немой» кинохроники   люди,</a:t>
            </a:r>
            <a:endParaRPr lang="ru-RU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0000"/>
              </a:lnSpc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стояли   у истоков </a:t>
            </a:r>
            <a:endParaRPr lang="ru-RU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0000"/>
              </a:lnSpc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музыкального образования г. Тобольска:</a:t>
            </a:r>
            <a:endParaRPr lang="ru-RU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>
              <a:lnSpc>
                <a:spcPct val="100000"/>
              </a:lnSpc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А.М.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Пачежерцев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Н.А. Кочнев,  А.Д. Львова, Н.П.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Заплатынский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С.Г. </a:t>
            </a:r>
            <a:r>
              <a:rPr lang="ru-RU" sz="2000" b="0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Маляревская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ru-RU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0" name="Рисунок 8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2160" y="1384560"/>
            <a:ext cx="6252480" cy="4689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90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>
                  <p:stCondLst>
                    <p:cond delay="indefinite"/>
                  </p:stCondLst>
                </p:cTn>
                <p:tgtEl>
                  <p:spTgt spid="90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593720" y="145800"/>
            <a:ext cx="9561600" cy="8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defTabSz="914400">
              <a:lnSpc>
                <a:spcPct val="85000"/>
              </a:lnSpc>
              <a:buNone/>
            </a:pPr>
            <a:r>
              <a:rPr lang="ru-RU" sz="2800" b="1" strike="noStrike" spc="-52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Концертная </a:t>
            </a:r>
            <a:r>
              <a:rPr lang="ru-RU" sz="2800" b="1" strike="noStrike" spc="-52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просветительская деятельность</a:t>
            </a:r>
            <a:endParaRPr lang="ru-RU" sz="2800" b="0" strike="noStrike" spc="-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339480" y="1815840"/>
            <a:ext cx="2468520" cy="357876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rm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лет училище стало центром музыкальной жизни города. Преподаватели и студенты регулярно проводили лекции-концерты на предприятиях, в учебных заведениях и районах области.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None/>
            </a:pP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8829000" y="1998720"/>
            <a:ext cx="3188520" cy="3578760"/>
          </a:xfrm>
          <a:prstGeom prst="rect">
            <a:avLst/>
          </a:prstGeom>
          <a:noFill/>
          <a:ln w="0">
            <a:noFill/>
          </a:ln>
        </p:spPr>
        <p:txBody>
          <a:bodyPr lIns="0" tIns="45720" rIns="0" bIns="45720" anchor="t">
            <a:normAutofit/>
          </a:bodyPr>
          <a:lstStyle/>
          <a:p>
            <a:pPr marL="91440" indent="-91440" defTabSz="9144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D34817"/>
              </a:buClr>
              <a:buFont typeface="Calibri"/>
              <a:buChar char=" "/>
            </a:pPr>
            <a:r>
              <a:rPr lang="ru-RU" sz="3200" b="1" strike="noStrike" spc="-1" dirty="0">
                <a:solidFill>
                  <a:schemeClr val="dk1"/>
                </a:solidFill>
                <a:latin typeface="Calibri"/>
              </a:rPr>
              <a:t> </a:t>
            </a:r>
            <a:r>
              <a:rPr lang="ru-RU" sz="2000" b="0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более 30  концертов для   аудитории более  2000 человек,  лесозаготовителей, рыбаков, геологоразведчиков недр, интеллигенции и учащихся</a:t>
            </a:r>
            <a:r>
              <a:rPr lang="ru-RU" sz="2000" b="0" strike="noStrike" spc="-1" dirty="0">
                <a:solidFill>
                  <a:schemeClr val="dk1"/>
                </a:solidFill>
                <a:latin typeface="Calibri"/>
              </a:rPr>
              <a:t>.</a:t>
            </a:r>
            <a:endParaRPr lang="ru-RU" sz="2000" b="0" strike="noStrike" spc="-1" dirty="0">
              <a:solidFill>
                <a:schemeClr val="dk1">
                  <a:lumMod val="75000"/>
                  <a:lumOff val="25000"/>
                </a:schemeClr>
              </a:solidFill>
              <a:latin typeface="Calibri"/>
            </a:endParaRPr>
          </a:p>
        </p:txBody>
      </p:sp>
      <p:pic>
        <p:nvPicPr>
          <p:cNvPr id="94" name="Рисунок 4"/>
          <p:cNvPicPr/>
          <p:nvPr/>
        </p:nvPicPr>
        <p:blipFill>
          <a:blip r:embed="rId2"/>
          <a:stretch/>
        </p:blipFill>
        <p:spPr>
          <a:xfrm>
            <a:off x="3017520" y="1815840"/>
            <a:ext cx="5601960" cy="3787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Рисунок 4"/>
          <p:cNvPicPr/>
          <p:nvPr/>
        </p:nvPicPr>
        <p:blipFill>
          <a:blip r:embed="rId2"/>
          <a:stretch/>
        </p:blipFill>
        <p:spPr>
          <a:xfrm>
            <a:off x="4256280" y="1024200"/>
            <a:ext cx="3441600" cy="2581200"/>
          </a:xfrm>
          <a:prstGeom prst="rect">
            <a:avLst/>
          </a:prstGeom>
          <a:ln w="0">
            <a:noFill/>
          </a:ln>
        </p:spPr>
      </p:pic>
      <p:pic>
        <p:nvPicPr>
          <p:cNvPr id="99" name="Объект 3"/>
          <p:cNvPicPr/>
          <p:nvPr/>
        </p:nvPicPr>
        <p:blipFill>
          <a:blip r:embed="rId3"/>
          <a:stretch/>
        </p:blipFill>
        <p:spPr>
          <a:xfrm>
            <a:off x="279720" y="1024200"/>
            <a:ext cx="3870720" cy="2581200"/>
          </a:xfrm>
          <a:prstGeom prst="rect">
            <a:avLst/>
          </a:prstGeom>
          <a:ln w="0">
            <a:noFill/>
          </a:ln>
        </p:spPr>
      </p:pic>
      <p:pic>
        <p:nvPicPr>
          <p:cNvPr id="100" name="Рисунок 5"/>
          <p:cNvPicPr/>
          <p:nvPr/>
        </p:nvPicPr>
        <p:blipFill>
          <a:blip r:embed="rId4"/>
          <a:stretch/>
        </p:blipFill>
        <p:spPr>
          <a:xfrm>
            <a:off x="7803720" y="1025280"/>
            <a:ext cx="3862800" cy="2580120"/>
          </a:xfrm>
          <a:prstGeom prst="rect">
            <a:avLst/>
          </a:prstGeom>
          <a:ln w="0">
            <a:noFill/>
          </a:ln>
        </p:spPr>
      </p:pic>
      <p:pic>
        <p:nvPicPr>
          <p:cNvPr id="101" name="Рисунок 6"/>
          <p:cNvPicPr/>
          <p:nvPr/>
        </p:nvPicPr>
        <p:blipFill>
          <a:blip r:embed="rId5"/>
          <a:stretch/>
        </p:blipFill>
        <p:spPr>
          <a:xfrm>
            <a:off x="366120" y="3862440"/>
            <a:ext cx="3234240" cy="2157480"/>
          </a:xfrm>
          <a:prstGeom prst="rect">
            <a:avLst/>
          </a:prstGeom>
          <a:ln w="0">
            <a:noFill/>
          </a:ln>
        </p:spPr>
      </p:pic>
      <p:pic>
        <p:nvPicPr>
          <p:cNvPr id="102" name="Рисунок 7"/>
          <p:cNvPicPr/>
          <p:nvPr/>
        </p:nvPicPr>
        <p:blipFill>
          <a:blip r:embed="rId6"/>
          <a:stretch/>
        </p:blipFill>
        <p:spPr>
          <a:xfrm>
            <a:off x="3813120" y="3844440"/>
            <a:ext cx="4406400" cy="2175480"/>
          </a:xfrm>
          <a:prstGeom prst="rect">
            <a:avLst/>
          </a:prstGeom>
          <a:ln w="0">
            <a:noFill/>
          </a:ln>
        </p:spPr>
      </p:pic>
      <p:pic>
        <p:nvPicPr>
          <p:cNvPr id="103" name="Рисунок 8"/>
          <p:cNvPicPr/>
          <p:nvPr/>
        </p:nvPicPr>
        <p:blipFill>
          <a:blip r:embed="rId7"/>
          <a:stretch/>
        </p:blipFill>
        <p:spPr>
          <a:xfrm>
            <a:off x="8432640" y="3862440"/>
            <a:ext cx="3325680" cy="2217600"/>
          </a:xfrm>
          <a:prstGeom prst="rect">
            <a:avLst/>
          </a:prstGeom>
          <a:ln w="0">
            <a:noFill/>
          </a:ln>
        </p:spPr>
      </p:pic>
      <p:sp>
        <p:nvSpPr>
          <p:cNvPr id="104" name="TextBox 9"/>
          <p:cNvSpPr/>
          <p:nvPr/>
        </p:nvSpPr>
        <p:spPr>
          <a:xfrm>
            <a:off x="366120" y="232200"/>
            <a:ext cx="1607796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Отделение </a:t>
            </a:r>
            <a:r>
              <a:rPr lang="ru-RU" sz="2800" b="1" strike="noStrike" spc="-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 и культуры им. А.А. </a:t>
            </a:r>
            <a:r>
              <a:rPr lang="ru-RU" sz="2800" b="1" strike="noStrike" spc="-1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Алябьева</a:t>
            </a:r>
            <a:endParaRPr lang="ru-RU" sz="2800" b="1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512916" y="5240084"/>
            <a:ext cx="4937400" cy="402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47" y="286560"/>
            <a:ext cx="114300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203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988058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Выдающиеся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деятели культуры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искусства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103" y="1622401"/>
            <a:ext cx="2664183" cy="36396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7527" y="5223164"/>
            <a:ext cx="3629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П.П Ершов (1834-1882гг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поэт, прозаик, драматург, педагог.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69527" y="5223164"/>
            <a:ext cx="569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С. Знаменский, (1833-1892г.г.) русский писатель, мемуарист, литератор, художник, 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карикатурист, археолог, этнограф, краевед, поэт,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прозаик, драматург,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154" y="1534157"/>
            <a:ext cx="2487361" cy="372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8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950" y="272705"/>
            <a:ext cx="10058040" cy="1450440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Выдающиеся российские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искусства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29" y="1340882"/>
            <a:ext cx="6191250" cy="4638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2437" y="5977440"/>
            <a:ext cx="415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Алябьев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(1878- 1851гг.)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" t="13721" r="-1"/>
          <a:stretch/>
        </p:blipFill>
        <p:spPr bwMode="auto">
          <a:xfrm>
            <a:off x="7703128" y="1357745"/>
            <a:ext cx="3571862" cy="462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04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564" y="180110"/>
            <a:ext cx="9324109" cy="304800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Декабристы в Тобольске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36" y="775854"/>
            <a:ext cx="8285018" cy="559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75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436" y="286560"/>
            <a:ext cx="10434884" cy="406167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Поляки в Тобольске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803862" y="5434047"/>
            <a:ext cx="4937400" cy="402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57" y="982890"/>
            <a:ext cx="4073122" cy="520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420" y="859380"/>
            <a:ext cx="6023823" cy="491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6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582" y="286560"/>
            <a:ext cx="11125200" cy="766385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художественного  образования г. Тобольска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204684" y="7094584"/>
            <a:ext cx="8461236" cy="1037869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3074" name="Picture 2" descr="https://img.pastvu.com/d/v/7/x/v7xvgv7uy7tym41s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1" y="1052945"/>
            <a:ext cx="7259782" cy="510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118765" y="1828800"/>
            <a:ext cx="37130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Акварель М.С.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Знаменского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Знаменский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монастырь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кремль с колокольни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Крестовоздвиженской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церкви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2 половина 19в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373217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rgbClr val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Ретро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5000"/>
                <a:shade val="92000"/>
              </a:schemeClr>
            </a:gs>
            <a:gs pos="45000">
              <a:schemeClr val="phClr">
                <a:tint val="60000"/>
                <a:shade val="99000"/>
              </a:schemeClr>
            </a:gs>
            <a:gs pos="100000">
              <a:schemeClr val="phClr">
                <a:tint val="55000"/>
              </a:schemeClr>
            </a:gs>
          </a:gsLst>
          <a:path path="circle">
            <a:fillToRect l="100000" t="100000" r="100000" b="100000"/>
          </a:path>
          <a:tileRect/>
        </a:gradFill>
        <a:gradFill>
          <a:gsLst>
            <a:gs pos="0">
              <a:schemeClr val="phClr">
                <a:shade val="85000"/>
              </a:schemeClr>
            </a:gs>
            <a:gs pos="34000">
              <a:schemeClr val="phClr">
                <a:shade val="87000"/>
              </a:schemeClr>
            </a:gs>
            <a:gs pos="70000">
              <a:schemeClr val="phClr">
                <a:tint val="100000"/>
                <a:shade val="90000"/>
              </a:schemeClr>
            </a:gs>
            <a:gs pos="100000">
              <a:schemeClr val="phClr">
                <a:tint val="100000"/>
                <a:shade val="100000"/>
              </a:schemeClr>
            </a:gs>
          </a:gsLst>
          <a:path path="circle">
            <a:fillToRect l="100000" t="100000" r="100000" b="100000"/>
          </a:path>
          <a:tileRect/>
        </a:gradFill>
      </a:fillStyleLst>
      <a:lnStyleLst>
        <a:ln w="12700" cap="flat" cmpd="sng" algn="ctr">
          <a:prstDash val="solid"/>
        </a:ln>
        <a:ln w="15875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</a:schemeClr>
        </a:solidFill>
        <a:gradFill>
          <a:gsLst>
            <a:gs pos="0">
              <a:schemeClr val="phClr">
                <a:tint val="96000"/>
                <a:shade val="99000"/>
              </a:schemeClr>
            </a:gs>
            <a:gs pos="65000">
              <a:schemeClr val="phClr">
                <a:tint val="100000"/>
                <a:shade val="80000"/>
              </a:schemeClr>
            </a:gs>
            <a:gs pos="100000">
              <a:schemeClr val="phClr">
                <a:tint val="100000"/>
                <a:shade val="48000"/>
              </a:schemeClr>
            </a:gs>
          </a:gsLst>
          <a:lin ang="162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2777</TotalTime>
  <Words>1088</Words>
  <Application>Microsoft Office PowerPoint</Application>
  <PresentationFormat>Широкоэкранный</PresentationFormat>
  <Paragraphs>197</Paragraphs>
  <Slides>49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Symbol</vt:lpstr>
      <vt:lpstr>Times New Roman</vt:lpstr>
      <vt:lpstr>Wingdings</vt:lpstr>
      <vt:lpstr>Ретро</vt:lpstr>
      <vt:lpstr>Презентация PowerPoint</vt:lpstr>
      <vt:lpstr>Духовный и культурный центр Сибири</vt:lpstr>
      <vt:lpstr>Выдающиеся российские деятели искусства и культуры </vt:lpstr>
      <vt:lpstr>Презентация PowerPoint</vt:lpstr>
      <vt:lpstr>Выдающиеся российские деятели культуры  и  искусства  </vt:lpstr>
      <vt:lpstr>Выдающиеся российские деятели культуры  и  искусства  </vt:lpstr>
      <vt:lpstr>  Декабристы в Тобольске</vt:lpstr>
      <vt:lpstr>                         Поляки в Тобольске</vt:lpstr>
      <vt:lpstr> История художественного  образования г. Тобольска</vt:lpstr>
      <vt:lpstr>История  косторезного искусства</vt:lpstr>
      <vt:lpstr>Презентация PowerPoint</vt:lpstr>
      <vt:lpstr>Презентация PowerPoint</vt:lpstr>
      <vt:lpstr>                    </vt:lpstr>
      <vt:lpstr>Мастерская Ю.И. Мельгуновой</vt:lpstr>
      <vt:lpstr>История косторезного искусства    П.Г. Терентьев</vt:lpstr>
      <vt:lpstr> </vt:lpstr>
      <vt:lpstr>Презентация PowerPoint</vt:lpstr>
      <vt:lpstr>Презентация PowerPoint</vt:lpstr>
      <vt:lpstr>      Искусство иконописи ХVI-ХIХ вв.</vt:lpstr>
      <vt:lpstr>Презентация PowerPoint</vt:lpstr>
      <vt:lpstr> Искусство иконописи ХVI-ХIХ вв.</vt:lpstr>
      <vt:lpstr>Презентация PowerPoint</vt:lpstr>
      <vt:lpstr>                           </vt:lpstr>
      <vt:lpstr>Презентация PowerPoint</vt:lpstr>
      <vt:lpstr> История художественного образования  г. Тобольска:  П.П. Чукомин    (1874-1938гг.)   </vt:lpstr>
      <vt:lpstr>    Портрет Менделеева, П.П. Чукомин </vt:lpstr>
      <vt:lpstr>История художественного образования  г. Тобольска:  Г.С. Бочанов </vt:lpstr>
      <vt:lpstr>   История художественного образования  г.Тобольска:  Г.С. Бочанов                                                                       (1922- 2012гг.) </vt:lpstr>
      <vt:lpstr>Презентация PowerPoint</vt:lpstr>
      <vt:lpstr>            Тобольские художники 1980г.  Ильиных А.И.  Сова А.Ф.  Шустер А.Р.  Ромашов В.  Зубов Р.И. Симонов П.К. Холодов А.С.  Ситько Н.И. Бочанов Г.С. Рыжиков Р.Ю. Голошубин Н.И. Тронин А.Г.  </vt:lpstr>
      <vt:lpstr>           История развития фотовидеотворчества  г. Тобольска                   Уссаковская Мария Михайловна (1871-1947 гг.)</vt:lpstr>
      <vt:lpstr>Презентация PowerPoint</vt:lpstr>
      <vt:lpstr>Презентация PowerPoint</vt:lpstr>
      <vt:lpstr>   Грабовский  Б.П. (1901-1966гг.)</vt:lpstr>
      <vt:lpstr> История  профессионального музыкального образования г. Тобольска</vt:lpstr>
      <vt:lpstr>Презентация PowerPoint</vt:lpstr>
      <vt:lpstr>Презентация PowerPoint</vt:lpstr>
      <vt:lpstr> Н.Я. Афанасьев </vt:lpstr>
      <vt:lpstr>                 Первые шаги в музыкальном образовании</vt:lpstr>
      <vt:lpstr> Днепропетровское музыкальное  училище в эвакуации в Тобольске.</vt:lpstr>
      <vt:lpstr>Наследие эвакуации: Детская музыкальная школа</vt:lpstr>
      <vt:lpstr> Капелла мальчиков. Руководитель Велижанин.</vt:lpstr>
      <vt:lpstr>Становление системы культурного просвещения</vt:lpstr>
      <vt:lpstr>Творческие коллективы КПУ: Хоровая капелла</vt:lpstr>
      <vt:lpstr>Творческие коллективы КПУ: оркестр народных инструментов</vt:lpstr>
      <vt:lpstr>1969г. Год- открытие музыкального отделения на базе КПУ</vt:lpstr>
      <vt:lpstr>             Концертная и просветительская деятельность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ПРОФЕССИОНАЛЬНОГО   МУЗЫКАЛЬНОГО ОБРАЗОВАНИЯ Г. ТОБОЛЬСКА</dc:title>
  <dc:subject/>
  <dc:creator>Пользователь</dc:creator>
  <dc:description/>
  <cp:lastModifiedBy>user</cp:lastModifiedBy>
  <cp:revision>150</cp:revision>
  <dcterms:created xsi:type="dcterms:W3CDTF">2025-10-03T07:31:58Z</dcterms:created>
  <dcterms:modified xsi:type="dcterms:W3CDTF">2025-12-09T21:06:30Z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27</vt:i4>
  </property>
</Properties>
</file>